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34"/>
  </p:notesMasterIdLst>
  <p:handoutMasterIdLst>
    <p:handoutMasterId r:id="rId35"/>
  </p:handoutMasterIdLst>
  <p:sldIdLst>
    <p:sldId id="292" r:id="rId5"/>
    <p:sldId id="308" r:id="rId6"/>
    <p:sldId id="309" r:id="rId7"/>
    <p:sldId id="313" r:id="rId8"/>
    <p:sldId id="318" r:id="rId9"/>
    <p:sldId id="314" r:id="rId10"/>
    <p:sldId id="312" r:id="rId11"/>
    <p:sldId id="300" r:id="rId12"/>
    <p:sldId id="297" r:id="rId13"/>
    <p:sldId id="296" r:id="rId14"/>
    <p:sldId id="303" r:id="rId15"/>
    <p:sldId id="304" r:id="rId16"/>
    <p:sldId id="306" r:id="rId17"/>
    <p:sldId id="298" r:id="rId18"/>
    <p:sldId id="299" r:id="rId19"/>
    <p:sldId id="295" r:id="rId20"/>
    <p:sldId id="329" r:id="rId21"/>
    <p:sldId id="328" r:id="rId22"/>
    <p:sldId id="330" r:id="rId23"/>
    <p:sldId id="331" r:id="rId24"/>
    <p:sldId id="305" r:id="rId25"/>
    <p:sldId id="319" r:id="rId26"/>
    <p:sldId id="320" r:id="rId27"/>
    <p:sldId id="321" r:id="rId28"/>
    <p:sldId id="323" r:id="rId29"/>
    <p:sldId id="327" r:id="rId30"/>
    <p:sldId id="326" r:id="rId31"/>
    <p:sldId id="325" r:id="rId32"/>
    <p:sldId id="293" r:id="rId33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8B0D"/>
    <a:srgbClr val="1E5082"/>
    <a:srgbClr val="F3E068"/>
    <a:srgbClr val="003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62" d="100"/>
          <a:sy n="62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17/05/2024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17/05/2024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25679" y="3841"/>
            <a:ext cx="127212" cy="685800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1E5082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38007" y="-1345"/>
            <a:ext cx="137546" cy="685800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640A8C-1E5C-F82E-982D-F5BE2053E4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91" y="0"/>
            <a:ext cx="48493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17/05/2024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iningcognitivo.it/che-cose-la-memoria-di-lavoro/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rofile/Alessio_Toraldo/publication/6596352_Italian_neuropsychological_instruments_to_assess_memory_attention_and_frontal_functions_for_developmental_age/links/0fcfd508f937d2a6cf000000.pdf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untios.it/catalogo/test/wais-iv" TargetMode="External"/><Relationship Id="rId2" Type="http://schemas.openxmlformats.org/officeDocument/2006/relationships/hyperlink" Target="http://www.giuntios.it/catalogo/test/wisc-iv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link.springer.com/article/10.1007/s10072-012-1130-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ningcognitivo.it/esame-neuropsicologico-breve-2-recensione/" TargetMode="External"/><Relationship Id="rId2" Type="http://schemas.openxmlformats.org/officeDocument/2006/relationships/hyperlink" Target="https://www.researchgate.net/publication/6596352_Italian_neuropsychological_instruments_to_assess_memory_attention_and_frontal_functions_for_developmental_ag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link.springer.com/article/10.1007/s10072-013-1520-8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www.sciencedirect.com/journal/brain-behavior-and-immunity/vol/60/suppl/C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eofmind.it/tag/problem-solving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eofmind.it/tag/funzioni-esecutive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0132" y="201486"/>
            <a:ext cx="4526280" cy="3227514"/>
          </a:xfrm>
        </p:spPr>
        <p:txBody>
          <a:bodyPr>
            <a:normAutofit/>
          </a:bodyPr>
          <a:lstStyle/>
          <a:p>
            <a:r>
              <a:rPr lang="it-IT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OBESITÀ E DEFICIT COGNITIVI COME OBIETTIVARLI E PREVENIRE LA LORO RICADUTA SULLA COMPLIANCE DEL PAZIENTE NEL POST-OPERATORIO?</a:t>
            </a:r>
            <a:br>
              <a:rPr lang="it-IT" sz="2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</a:br>
            <a:endParaRPr lang="it-I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0353" y="3512458"/>
            <a:ext cx="5517396" cy="2681206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rgbClr val="E98B0D"/>
                </a:solidFill>
              </a:rPr>
              <a:t>Dott.ssa Diana Galletta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rgbClr val="E98B0D"/>
                </a:solidFill>
              </a:rPr>
              <a:t>Psichiatra, Psicoterapeuta, esperta in psicodiagnostica clinica e forense.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800" dirty="0">
                <a:solidFill>
                  <a:srgbClr val="E98B0D"/>
                </a:solidFill>
              </a:rPr>
              <a:t>PhD, Docente di Psichiatria presso la scuola di Neuropsicologia della Università della </a:t>
            </a:r>
            <a:r>
              <a:rPr lang="it-IT" sz="1800" dirty="0" err="1">
                <a:solidFill>
                  <a:srgbClr val="E98B0D"/>
                </a:solidFill>
              </a:rPr>
              <a:t>campania</a:t>
            </a:r>
            <a:r>
              <a:rPr lang="it-IT" sz="1800" dirty="0">
                <a:solidFill>
                  <a:srgbClr val="E98B0D"/>
                </a:solidFill>
              </a:rPr>
              <a:t> «Luigi </a:t>
            </a:r>
            <a:r>
              <a:rPr lang="it-IT" sz="1800" dirty="0" err="1">
                <a:solidFill>
                  <a:srgbClr val="E98B0D"/>
                </a:solidFill>
              </a:rPr>
              <a:t>vanvitelli</a:t>
            </a:r>
            <a:r>
              <a:rPr lang="it-IT" sz="1800" dirty="0">
                <a:solidFill>
                  <a:srgbClr val="E98B0D"/>
                </a:solidFill>
              </a:rPr>
              <a:t>»</a:t>
            </a:r>
          </a:p>
          <a:p>
            <a:endParaRPr lang="it-IT" sz="2000" b="1" dirty="0">
              <a:solidFill>
                <a:srgbClr val="E98B0D"/>
              </a:solidFill>
            </a:endParaRPr>
          </a:p>
          <a:p>
            <a:endParaRPr lang="it-IT" sz="2800" b="1" dirty="0">
              <a:solidFill>
                <a:srgbClr val="E98B0D"/>
              </a:solidFill>
            </a:endParaRPr>
          </a:p>
          <a:p>
            <a:endParaRPr lang="it-IT" sz="2800" b="1" dirty="0">
              <a:solidFill>
                <a:srgbClr val="E98B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A0E068-6737-21CF-0FFA-4322BC94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obiettivare i deficit cognitivi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401E7A-F713-33D0-1734-6C23A1BB2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it-IT" sz="32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Bisogna considerare tre sottocomponenti della </a:t>
            </a:r>
            <a:r>
              <a:rPr lang="it-IT" sz="32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funzioni esecutive</a:t>
            </a:r>
            <a:r>
              <a:rPr lang="it-IT" sz="3200" dirty="0">
                <a:solidFill>
                  <a:srgbClr val="2424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l" fontAlgn="base">
              <a:buNone/>
            </a:pPr>
            <a:endParaRPr lang="it-IT" sz="3200" dirty="0">
              <a:solidFill>
                <a:srgbClr val="24242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ase"/>
            <a:r>
              <a:rPr lang="it-IT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Inibizione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Aggiornamento della</a:t>
            </a:r>
            <a:r>
              <a:rPr lang="it-IT" sz="3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it-IT" sz="32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 tooltip="memoria di lavor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memoria di lavoro</a:t>
            </a:r>
            <a:endParaRPr lang="it-IT" sz="3200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Flessibilità cognitiva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6887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9DB157-EDD6-84A1-2072-B0A345744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 test per valutare l’inibizione</a:t>
            </a:r>
            <a:br>
              <a:rPr lang="it-IT" b="1" i="0" dirty="0">
                <a:solidFill>
                  <a:srgbClr val="0C6895"/>
                </a:solidFill>
                <a:effectLst/>
                <a:highlight>
                  <a:srgbClr val="F7F7F7"/>
                </a:highlight>
                <a:latin typeface="Lato" panose="020F0502020204030203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ACB908-4109-3FD5-7B84-DCB67AD2C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1565329"/>
            <a:ext cx="10058400" cy="464949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it-IT" sz="2400" b="1" i="0" dirty="0"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algn="l" fontAlgn="base"/>
            <a:r>
              <a:rPr lang="it-IT" sz="2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Riguardo all’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inibizione</a:t>
            </a:r>
            <a:r>
              <a:rPr lang="it-IT" sz="2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alcune prove sono presenti in una nota batteria di screening denominata </a:t>
            </a:r>
            <a:r>
              <a:rPr lang="it-IT" sz="2800" b="1" i="0" dirty="0" err="1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Frontal</a:t>
            </a:r>
            <a:r>
              <a:rPr lang="it-IT" sz="2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i="0" dirty="0" err="1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r>
              <a:rPr lang="it-IT" sz="2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i="0" dirty="0" err="1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Battery</a:t>
            </a:r>
            <a:r>
              <a:rPr lang="it-IT" sz="2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(FAB), anche se non danno punteggi normativi (è previsto solo un punteggio globale per l’intera batteria), permettendo così soltanto di avere una valutazione qualitativa delle capacità inibitorie. Queste sono la </a:t>
            </a:r>
            <a:r>
              <a:rPr lang="it-IT" sz="2800" b="0" i="1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Risposta a istruzioni conflittuali</a:t>
            </a:r>
            <a:r>
              <a:rPr lang="it-IT" sz="2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il </a:t>
            </a:r>
            <a:r>
              <a:rPr lang="it-IT" sz="2800" b="0" i="1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Go-No-Go task</a:t>
            </a:r>
            <a:r>
              <a:rPr lang="it-IT" sz="2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e il </a:t>
            </a:r>
            <a:r>
              <a:rPr lang="it-IT" sz="2800" b="0" i="1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Comportamento di prensione</a:t>
            </a:r>
            <a:r>
              <a:rPr lang="it-IT" sz="2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Questo test è stato tarato sia su adulti che su </a:t>
            </a:r>
            <a:r>
              <a:rPr lang="it-IT" sz="2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bambini e adolescenti</a:t>
            </a:r>
            <a:r>
              <a:rPr lang="it-IT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5130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DE9BC7-5E46-4F03-AFD1-4F03E62BC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78969"/>
            <a:ext cx="10058400" cy="1673817"/>
          </a:xfrm>
        </p:spPr>
        <p:txBody>
          <a:bodyPr>
            <a:normAutofit fontScale="90000"/>
          </a:bodyPr>
          <a:lstStyle/>
          <a:p>
            <a:r>
              <a:rPr lang="it-IT" b="1" i="0" dirty="0">
                <a:solidFill>
                  <a:srgbClr val="0C6895"/>
                </a:solidFill>
                <a:effectLst/>
                <a:highlight>
                  <a:srgbClr val="F7F7F7"/>
                </a:highlight>
                <a:latin typeface="Lato" panose="020F0502020204030203" pitchFamily="34" charset="0"/>
              </a:rPr>
              <a:t> </a:t>
            </a:r>
            <a:br>
              <a:rPr lang="it-IT" b="1" i="0" dirty="0">
                <a:solidFill>
                  <a:srgbClr val="0C6895"/>
                </a:solidFill>
                <a:effectLst/>
                <a:highlight>
                  <a:srgbClr val="F7F7F7"/>
                </a:highlight>
                <a:latin typeface="Lato" panose="020F0502020204030203" pitchFamily="34" charset="0"/>
              </a:rPr>
            </a:br>
            <a:br>
              <a:rPr lang="it-IT" b="1" i="0" dirty="0">
                <a:solidFill>
                  <a:srgbClr val="0C6895"/>
                </a:solidFill>
                <a:effectLst/>
                <a:highlight>
                  <a:srgbClr val="F7F7F7"/>
                </a:highlight>
                <a:latin typeface="Lato" panose="020F0502020204030203" pitchFamily="34" charset="0"/>
              </a:rPr>
            </a:br>
            <a:br>
              <a:rPr lang="it-IT" b="1" i="0" dirty="0">
                <a:solidFill>
                  <a:srgbClr val="0C6895"/>
                </a:solidFill>
                <a:effectLst/>
                <a:highlight>
                  <a:srgbClr val="F7F7F7"/>
                </a:highlight>
                <a:latin typeface="Lato" panose="020F0502020204030203" pitchFamily="34" charset="0"/>
              </a:rPr>
            </a:br>
            <a:br>
              <a:rPr lang="it-IT" b="1" i="0" dirty="0">
                <a:solidFill>
                  <a:srgbClr val="0C6895"/>
                </a:solidFill>
                <a:effectLst/>
                <a:highlight>
                  <a:srgbClr val="F7F7F7"/>
                </a:highlight>
                <a:latin typeface="Lato" panose="020F0502020204030203" pitchFamily="34" charset="0"/>
              </a:rPr>
            </a:br>
            <a:r>
              <a:rPr lang="it-IT" b="1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test per valutare l’aggiornamento di memoria di lavoro</a:t>
            </a:r>
            <a:br>
              <a:rPr lang="it-IT" b="1" i="0" dirty="0">
                <a:solidFill>
                  <a:srgbClr val="0C6895"/>
                </a:solidFill>
                <a:effectLst/>
                <a:highlight>
                  <a:srgbClr val="F7F7F7"/>
                </a:highlight>
                <a:latin typeface="Lato" panose="020F0502020204030203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F579BF-0A72-601A-ABB4-797A788EB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1906291"/>
            <a:ext cx="10058400" cy="4458746"/>
          </a:xfrm>
        </p:spPr>
        <p:txBody>
          <a:bodyPr>
            <a:normAutofit/>
          </a:bodyPr>
          <a:lstStyle/>
          <a:p>
            <a:pPr algn="l" fontAlgn="base"/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quanto concerne l’</a:t>
            </a:r>
            <a:r>
              <a:rPr lang="it-IT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aggiornamento di memoria di lavoro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ci sono diversi test tarati in Italia e, sul versante </a:t>
            </a:r>
            <a:r>
              <a:rPr lang="it-IT" sz="24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verbale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alcuni dei più diffusi sono senza dubbio la </a:t>
            </a:r>
            <a:r>
              <a:rPr lang="it-IT" sz="24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Memoria di cifre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il </a:t>
            </a:r>
            <a:r>
              <a:rPr lang="it-IT" sz="24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Riordinamento lettere-numeri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e il </a:t>
            </a:r>
            <a:r>
              <a:rPr lang="it-IT" sz="24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Ragionamento aritmetico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presenti nella </a:t>
            </a:r>
            <a:r>
              <a:rPr lang="it-IT" sz="24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WISC-IV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(per bambini e adolescenti) e nella </a:t>
            </a:r>
            <a:r>
              <a:rPr lang="it-IT" sz="24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WAIS-IV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(per adolescenti, adulti e anziani).</a:t>
            </a:r>
          </a:p>
          <a:p>
            <a:pPr algn="l" fontAlgn="base"/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Data l’enorme spesa che comportano i test appena menzionati, è possibile ricorrere ad alternative molto più economiche e altrettanto valide rappresentate dal </a:t>
            </a:r>
            <a:r>
              <a:rPr lang="it-IT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Digit</a:t>
            </a:r>
            <a:r>
              <a:rPr lang="it-IT" sz="24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b="1" i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Span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it-IT" sz="24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reperibile in rete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riguardo all’età evolutiva, il test </a:t>
            </a:r>
            <a:r>
              <a:rPr lang="it-IT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Memoria di cifre</a:t>
            </a:r>
            <a:r>
              <a:rPr lang="it-IT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it-IT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presente anche in altre batterie in commercio a prezzi molto più contenuti rispetto alle batterie appena citate: si tratta della </a:t>
            </a:r>
            <a:r>
              <a:rPr lang="it-IT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BVS-</a:t>
            </a:r>
            <a:r>
              <a:rPr lang="it-IT" sz="2400" b="1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Corsi</a:t>
            </a:r>
            <a:r>
              <a:rPr lang="it-IT" sz="2400" b="0" i="0" dirty="0">
                <a:solidFill>
                  <a:srgbClr val="242424"/>
                </a:solidFill>
                <a:effectLst/>
                <a:highlight>
                  <a:srgbClr val="F7F7F7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 , della </a:t>
            </a:r>
            <a:r>
              <a:rPr lang="it-IT" sz="2400" b="1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BVN 5-11</a:t>
            </a:r>
            <a:r>
              <a:rPr lang="it-IT" sz="2400" b="0" i="0" dirty="0">
                <a:solidFill>
                  <a:srgbClr val="242424"/>
                </a:solidFill>
                <a:effectLst/>
                <a:highlight>
                  <a:srgbClr val="F7F7F7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 e del </a:t>
            </a:r>
            <a:r>
              <a:rPr lang="it-IT" sz="2400" b="1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TEMA</a:t>
            </a:r>
            <a:r>
              <a:rPr lang="it-IT" sz="2400" b="0" i="0" dirty="0">
                <a:solidFill>
                  <a:srgbClr val="242424"/>
                </a:solidFill>
                <a:effectLst/>
                <a:highlight>
                  <a:srgbClr val="F7F7F7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2400" b="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1777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A4BB22-75F7-5B0B-9DBB-39DD9B7A8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0" dirty="0">
                <a:solidFill>
                  <a:srgbClr val="0C6895"/>
                </a:solidFill>
                <a:effectLst/>
                <a:latin typeface="Lato" panose="020F0502020204030203" pitchFamily="34" charset="0"/>
              </a:rPr>
              <a:t> </a:t>
            </a:r>
            <a:r>
              <a:rPr lang="it-IT" b="1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 test per valutare la flessibilità cognitiva</a:t>
            </a:r>
            <a:br>
              <a:rPr lang="it-IT" b="1" i="0" dirty="0">
                <a:solidFill>
                  <a:srgbClr val="0C6895"/>
                </a:solidFill>
                <a:effectLst/>
                <a:highlight>
                  <a:srgbClr val="F7F7F7"/>
                </a:highlight>
                <a:latin typeface="Lato" panose="020F0502020204030203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ADBFC2-C2BF-588E-0B34-D69EE0C16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386740"/>
            <a:ext cx="10058400" cy="4427750"/>
          </a:xfrm>
        </p:spPr>
        <p:txBody>
          <a:bodyPr>
            <a:normAutofit lnSpcReduction="10000"/>
          </a:bodyPr>
          <a:lstStyle/>
          <a:p>
            <a:r>
              <a:rPr lang="it-IT" sz="32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test più utilizzati per l’</a:t>
            </a:r>
            <a:r>
              <a:rPr lang="it-IT" sz="3200" b="0" i="0" dirty="0" err="1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r>
              <a:rPr lang="it-IT" sz="32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della flessibilità cognitiva sono senza dubbio il </a:t>
            </a:r>
            <a:r>
              <a:rPr lang="it-IT" sz="32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Trail Making Test</a:t>
            </a:r>
            <a:r>
              <a:rPr lang="it-IT" sz="32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it-IT" sz="32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cui sono presenti diverse versioni, sia per </a:t>
            </a:r>
            <a:r>
              <a:rPr lang="it-IT" sz="3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it-IT" sz="32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età evolutiva</a:t>
            </a:r>
            <a:r>
              <a:rPr lang="it-IT" sz="3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it-IT" sz="32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sia per l’età adulta e senile (per esempio nell’</a:t>
            </a:r>
            <a:r>
              <a:rPr lang="it-IT" sz="32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ENB2</a:t>
            </a:r>
            <a:r>
              <a:rPr lang="it-IT" sz="3200" b="1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(Esame Neuropsicologico Breve</a:t>
            </a:r>
            <a:r>
              <a:rPr lang="it-IT" sz="32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), il </a:t>
            </a:r>
            <a:r>
              <a:rPr lang="it-IT" sz="3200" b="1" i="1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Test delle Fluenze Alternate</a:t>
            </a:r>
            <a:r>
              <a:rPr lang="it-IT" sz="32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it-IT" sz="32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il </a:t>
            </a:r>
            <a:r>
              <a:rPr lang="it-IT" sz="3200" b="1" i="1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Wisconsin Card </a:t>
            </a:r>
            <a:r>
              <a:rPr lang="it-IT" sz="3200" b="1" i="1" dirty="0" err="1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Sorting</a:t>
            </a:r>
            <a:r>
              <a:rPr lang="it-IT" sz="3200" b="1" i="1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  <a:r>
              <a:rPr lang="it-IT" sz="32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it-IT" sz="32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(con tarature sia in età evolutiva che adulta e senile). È infine presente una prova computerizzata per la flessibilità cognitiva all’interno della batteria </a:t>
            </a:r>
            <a:r>
              <a:rPr lang="it-IT" sz="32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TAP</a:t>
            </a:r>
            <a:r>
              <a:rPr lang="it-IT" sz="32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distribuita dall’IRCCS Santa Lucia.</a:t>
            </a:r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430404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9A9E94-F902-89B8-1F7E-2EFE8689A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Non esiste una sola “sindrome </a:t>
            </a:r>
            <a:r>
              <a:rPr lang="it-IT" dirty="0" err="1"/>
              <a:t>disesecutiva</a:t>
            </a:r>
            <a:r>
              <a:rPr lang="it-IT" dirty="0"/>
              <a:t>”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36FE87-CE87-2AFF-35FC-3339D2D9D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1736247"/>
            <a:ext cx="10058400" cy="4835150"/>
          </a:xfrm>
        </p:spPr>
        <p:txBody>
          <a:bodyPr>
            <a:noAutofit/>
          </a:bodyPr>
          <a:lstStyle/>
          <a:p>
            <a:r>
              <a:rPr lang="it-IT" sz="2800" dirty="0"/>
              <a:t>Le funzioni esecutive sono molteplici e strettamente interconnesse, seppur indipendenti. Sono più abilità cognitive la cui compromissione può portare a quadri clinici notevolmente differenti e caratterizzati in maniera variabile da:</a:t>
            </a:r>
          </a:p>
          <a:p>
            <a:r>
              <a:rPr lang="it-IT" sz="2800" dirty="0"/>
              <a:t> Deficit di working </a:t>
            </a:r>
            <a:r>
              <a:rPr lang="it-IT" sz="2800" dirty="0" err="1"/>
              <a:t>memory</a:t>
            </a:r>
            <a:r>
              <a:rPr lang="it-IT" sz="2800" dirty="0"/>
              <a:t> • Deficit di controllo di risposte automatiche</a:t>
            </a:r>
          </a:p>
          <a:p>
            <a:r>
              <a:rPr lang="it-IT" sz="2800" dirty="0"/>
              <a:t> Deficit di pianificazione • Deficit di risoluzione di problemi </a:t>
            </a:r>
          </a:p>
          <a:p>
            <a:r>
              <a:rPr lang="it-IT" sz="2800" dirty="0"/>
              <a:t> Rigidità comportamentale • Deficit dei processi decisionali, ragionamento e giudizio.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79034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FE786E-0FF1-F2EC-D525-32CDEA794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Compromissione delle capacità cognitive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F60A35-7C3C-D4A3-5894-DF07DEED9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3200" dirty="0"/>
              <a:t>Tali deficit possono influenzare negativamente diverse capacità di un individuo come:</a:t>
            </a:r>
          </a:p>
          <a:p>
            <a:r>
              <a:rPr lang="it-IT" sz="3200" dirty="0"/>
              <a:t> </a:t>
            </a:r>
            <a:r>
              <a:rPr lang="it-IT" sz="3200" b="1" dirty="0"/>
              <a:t>scegliere un obiettivo da raggiungere,</a:t>
            </a:r>
          </a:p>
          <a:p>
            <a:r>
              <a:rPr lang="it-IT" sz="3200" b="1" dirty="0"/>
              <a:t> pianificare una strategia per completare un’azione</a:t>
            </a:r>
            <a:r>
              <a:rPr lang="it-IT" sz="3200" dirty="0"/>
              <a:t>,</a:t>
            </a:r>
          </a:p>
          <a:p>
            <a:r>
              <a:rPr lang="it-IT" sz="3200" dirty="0"/>
              <a:t> </a:t>
            </a:r>
            <a:r>
              <a:rPr lang="it-IT" sz="3200" b="1" dirty="0"/>
              <a:t>risolvere problemi</a:t>
            </a:r>
            <a:r>
              <a:rPr lang="it-IT" sz="3200" dirty="0"/>
              <a:t>,</a:t>
            </a:r>
          </a:p>
          <a:p>
            <a:r>
              <a:rPr lang="it-IT" sz="3200" dirty="0"/>
              <a:t> </a:t>
            </a:r>
            <a:r>
              <a:rPr lang="it-IT" sz="3200" b="1" dirty="0"/>
              <a:t>modificare flessibilmente una strategia in corso d’opera</a:t>
            </a:r>
            <a:r>
              <a:rPr lang="it-IT" sz="3200" dirty="0"/>
              <a:t>,</a:t>
            </a:r>
          </a:p>
          <a:p>
            <a:r>
              <a:rPr lang="it-IT" sz="3200" dirty="0"/>
              <a:t> </a:t>
            </a:r>
            <a:r>
              <a:rPr lang="it-IT" sz="3200" b="1" dirty="0"/>
              <a:t>rispettare i vincoli e le regole dell’ambiente </a:t>
            </a:r>
            <a:r>
              <a:rPr lang="it-IT" sz="3200" dirty="0"/>
              <a:t>e </a:t>
            </a:r>
            <a:r>
              <a:rPr lang="it-IT" sz="3200" b="1" dirty="0"/>
              <a:t>monitorare costantemente l’intero processo.</a:t>
            </a:r>
          </a:p>
        </p:txBody>
      </p:sp>
    </p:spTree>
    <p:extLst>
      <p:ext uri="{BB962C8B-B14F-4D97-AF65-F5344CB8AC3E}">
        <p14:creationId xmlns:p14="http://schemas.microsoft.com/office/powerpoint/2010/main" val="2666313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E5A5F9-3447-6EE9-FD91-B2882B4D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471"/>
            <a:ext cx="10058400" cy="1769019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sz="3100" dirty="0"/>
            </a:br>
            <a:r>
              <a:rPr lang="it-IT" sz="3100" dirty="0"/>
              <a:t>Deficit cognitivi</a:t>
            </a:r>
            <a:br>
              <a:rPr lang="it-IT" sz="3100" dirty="0"/>
            </a:br>
            <a:r>
              <a:rPr lang="it-IT" sz="3100" dirty="0"/>
              <a:t>La loro eterogeneità impone l’utilizzo di strumenti specifici e differenziati per i diversi tipi di processi coinvolti.</a:t>
            </a:r>
            <a:br>
              <a:rPr lang="it-IT" sz="3100" dirty="0"/>
            </a:br>
            <a:endParaRPr lang="it-IT" sz="3100" dirty="0"/>
          </a:p>
        </p:txBody>
      </p:sp>
      <p:pic>
        <p:nvPicPr>
          <p:cNvPr id="5" name="Segnaposto contenuto 4" descr="Immagine che contiene testo, compact disk, cerchio, Dispositivo di archiviazione dati&#10;&#10;Descrizione generata automaticamente">
            <a:extLst>
              <a:ext uri="{FF2B5EF4-FFF2-40B4-BE49-F238E27FC236}">
                <a16:creationId xmlns:a16="http://schemas.microsoft.com/office/drawing/2014/main" id="{1FED61AB-CE5A-14DC-938C-7C11C07338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57" y="1611824"/>
            <a:ext cx="9262451" cy="5424521"/>
          </a:xfrm>
        </p:spPr>
      </p:pic>
    </p:spTree>
    <p:extLst>
      <p:ext uri="{BB962C8B-B14F-4D97-AF65-F5344CB8AC3E}">
        <p14:creationId xmlns:p14="http://schemas.microsoft.com/office/powerpoint/2010/main" val="196768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A9321-ED4C-66C7-254B-02EAE823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7F2A532-C886-9196-C056-924D813A84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16549" y="2752417"/>
            <a:ext cx="10058400" cy="144207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Recentemente, molti studi si sono concentrati sulla relazione tra </a:t>
            </a:r>
            <a:r>
              <a:rPr kumimoji="0" lang="it-IT" altLang="it-IT" sz="3200" b="1" i="0" u="sng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peso corporeo </a:t>
            </a:r>
            <a: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e </a:t>
            </a:r>
            <a:r>
              <a:rPr kumimoji="0" lang="it-IT" altLang="it-IT" sz="3200" b="1" i="0" u="sng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processi cognitivi</a:t>
            </a:r>
            <a: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.</a:t>
            </a:r>
            <a: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Tra gli studi più interessanti riportiamo…</a:t>
            </a:r>
          </a:p>
        </p:txBody>
      </p:sp>
    </p:spTree>
    <p:extLst>
      <p:ext uri="{BB962C8B-B14F-4D97-AF65-F5344CB8AC3E}">
        <p14:creationId xmlns:p14="http://schemas.microsoft.com/office/powerpoint/2010/main" val="1388311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FA392-D792-92B6-8CE4-222041D28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821598"/>
          </a:xfrm>
        </p:spPr>
        <p:txBody>
          <a:bodyPr>
            <a:noAutofit/>
          </a:bodyPr>
          <a:lstStyle/>
          <a:p>
            <a:r>
              <a:rPr lang="en-US" sz="2800" b="0" i="0" dirty="0" err="1">
                <a:solidFill>
                  <a:srgbClr val="2828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Favieri</a:t>
            </a:r>
            <a:r>
              <a:rPr lang="en-US" sz="2800" b="0" i="0" dirty="0">
                <a:solidFill>
                  <a:srgbClr val="2828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F, Forte G and Casagrande M (2019) </a:t>
            </a:r>
            <a:r>
              <a:rPr lang="en-US" sz="2800" i="0" dirty="0">
                <a:solidFill>
                  <a:srgbClr val="2828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Executive Functions in Overweight and Obesity: A Systematic Review of Neuropsychological Cross-Sectional and Longitudinal Studies.</a:t>
            </a:r>
            <a:r>
              <a:rPr lang="en-US" sz="2800" b="0" i="0" dirty="0">
                <a:solidFill>
                  <a:srgbClr val="2828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b="0" i="1" dirty="0">
                <a:solidFill>
                  <a:srgbClr val="2828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Front. Psychol.</a:t>
            </a:r>
            <a:r>
              <a:rPr lang="en-US" sz="2800" b="0" i="0" dirty="0">
                <a:solidFill>
                  <a:srgbClr val="2828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10:2126. </a:t>
            </a:r>
            <a:r>
              <a:rPr lang="en-US" sz="2800" b="0" i="0" dirty="0" err="1">
                <a:solidFill>
                  <a:srgbClr val="2828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sz="2800" b="0" i="0" dirty="0">
                <a:solidFill>
                  <a:srgbClr val="28282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10.3389/fpsyg.2019.02126</a:t>
            </a:r>
            <a:endParaRPr lang="it-I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2FEC64-63B1-3ED6-36B9-CD56572EA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Questa revisione sistematica sottolinea la presenza di una relazione tra funzioni esecutive e sovrappeso/obesità.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Inoltre, sembra suggerire un andamento bidirezionale in questa relazione che potrebbe essere  </a:t>
            </a:r>
            <a:r>
              <a:rPr kumimoji="0" lang="it-IT" altLang="it-IT" sz="2800" b="0" i="0" u="sng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la causa del fallimento degli interventi di chirurgia bariatrica.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 I risultati di questa revisione evidenziano l’importanza di un modello teorico in grado di considerare  tutte le principali variabili di interesse, con l’obiettivo di strutturare approcci integrati  per risolvere i problemi di sovrappeso/obesità.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1024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AC95F4-2258-7950-01CC-DE40E0918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C4F195-747C-7E84-270C-5A32D48EE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Sono stati analizzati </a:t>
            </a:r>
            <a:r>
              <a:rPr lang="it-IT" sz="2800" kern="0" dirty="0" err="1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sessantatre</a:t>
            </a:r>
            <a:r>
              <a:rPr lang="it-IT" sz="2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studi trasversali e ventotto studi longitudinali. I risultati hanno confermato </a:t>
            </a:r>
            <a:r>
              <a:rPr lang="it-IT" sz="2800" b="1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la presenza di una relazione tra funzioni esecutive e sovrappeso/obesità</a:t>
            </a:r>
            <a:r>
              <a:rPr lang="it-IT" sz="2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, sebbene la direzionalità di questa relazione non fosse chiara; né alcuna funzione esecutiva è emersa più coinvolta di altre in questo rapporto. Nonostante ciò, è emersa </a:t>
            </a:r>
            <a:r>
              <a:rPr lang="it-IT" sz="2800" b="1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evidenza di un’influenza reciproca tra funzioni esecutive e sovrappeso/obesità.</a:t>
            </a:r>
            <a:endParaRPr lang="it-IT" sz="28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929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4425E7-8EEC-8DC2-433F-AF4A88A8C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27797"/>
          </a:xfrm>
        </p:spPr>
        <p:txBody>
          <a:bodyPr>
            <a:normAutofit fontScale="90000"/>
          </a:bodyPr>
          <a:lstStyle/>
          <a:p>
            <a:r>
              <a:rPr lang="it-IT" sz="4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OBESITÀ E DEFICIT COGNITIVI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D7B142-7136-3B50-4812-9AE4B56E3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914400"/>
            <a:ext cx="10058400" cy="5269424"/>
          </a:xfrm>
        </p:spPr>
        <p:txBody>
          <a:bodyPr>
            <a:normAutofit fontScale="25000" lnSpcReduction="20000"/>
          </a:bodyPr>
          <a:lstStyle/>
          <a:p>
            <a:r>
              <a:rPr lang="it-IT" sz="9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Essere soggetti obesi e in sovrappeso aumenta significativamente il rischio di declino cognitivo; negli anziani questa associazione indiretta sembra avvenire mediante </a:t>
            </a:r>
            <a:r>
              <a:rPr lang="it-IT" sz="9600" b="1" u="sng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la via infiammatoria</a:t>
            </a:r>
            <a:r>
              <a:rPr lang="it-IT" sz="9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it-IT" sz="9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Una recente analisi di dati longitudinali pubblicata su Brain, </a:t>
            </a:r>
            <a:r>
              <a:rPr lang="it-IT" sz="96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Behavior</a:t>
            </a:r>
            <a:r>
              <a:rPr lang="it-IT" sz="9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and </a:t>
            </a:r>
            <a:r>
              <a:rPr lang="it-IT" sz="96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Immunity</a:t>
            </a:r>
            <a:r>
              <a:rPr lang="it-IT" sz="9600" dirty="0">
                <a:solidFill>
                  <a:srgbClr val="333333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 conferma questa ipotesi.</a:t>
            </a:r>
          </a:p>
          <a:p>
            <a:endParaRPr lang="it-IT" sz="7200" dirty="0">
              <a:solidFill>
                <a:srgbClr val="333333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endParaRPr lang="it-IT" sz="5100" dirty="0">
              <a:solidFill>
                <a:srgbClr val="333333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endParaRPr lang="it-IT" sz="1800" dirty="0">
              <a:solidFill>
                <a:srgbClr val="333333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endParaRPr lang="it-IT" sz="1800" dirty="0">
              <a:solidFill>
                <a:srgbClr val="333333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endParaRPr lang="it-IT" sz="1800" dirty="0">
              <a:solidFill>
                <a:srgbClr val="333333"/>
              </a:solidFill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algn="ctr" fontAlgn="ctr">
              <a:lnSpc>
                <a:spcPct val="115000"/>
              </a:lnSpc>
              <a:spcAft>
                <a:spcPts val="500"/>
              </a:spcAft>
            </a:pPr>
            <a:r>
              <a:rPr lang="it-IT" sz="7200" u="none" strike="noStrike" kern="0" dirty="0">
                <a:solidFill>
                  <a:srgbClr val="0272B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Go to table of contents for this volume/issue"/>
              </a:rPr>
              <a:t>Volume 60</a:t>
            </a:r>
            <a:r>
              <a:rPr lang="it-IT" sz="7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it-IT" sz="7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February</a:t>
            </a:r>
            <a:r>
              <a:rPr lang="it-IT" sz="7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2017, Pages 63-70</a:t>
            </a:r>
            <a:endParaRPr lang="it-IT" sz="7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9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Precedenti studi avevano collegato l’obesità alla salute cerebrale ma questa ricerca indica che </a:t>
            </a:r>
            <a:r>
              <a:rPr lang="it-IT" sz="9600" b="1" u="sng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l’aumento dell’indice di massa corporea (BMI) può accelerare il declino cognitivo</a:t>
            </a:r>
            <a:r>
              <a:rPr lang="it-IT" sz="9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attraverso aumentati livelli di </a:t>
            </a:r>
            <a:r>
              <a:rPr lang="it-IT" sz="96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proteina C reattiva (</a:t>
            </a:r>
            <a:r>
              <a:rPr lang="it-IT" sz="96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Pcr</a:t>
            </a:r>
            <a:r>
              <a:rPr lang="it-IT" sz="9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).</a:t>
            </a:r>
            <a:br>
              <a:rPr lang="it-IT" sz="9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</a:br>
            <a:endParaRPr lang="it-IT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Brain, Behavior, and Immunity">
            <a:hlinkClick r:id="rId2"/>
            <a:extLst>
              <a:ext uri="{FF2B5EF4-FFF2-40B4-BE49-F238E27FC236}">
                <a16:creationId xmlns:a16="http://schemas.microsoft.com/office/drawing/2014/main" id="{4967E440-933E-A5D1-002B-8A2A3B680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389" y="2355321"/>
            <a:ext cx="1905658" cy="2372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4343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D28E33-9216-E162-F24E-7C646B47A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79CDD3-39C5-AE29-F29C-6321BECE3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Questa revisione sistematica sottolinea la presenza di una relazione tra funzioni esecutive e sovrappeso/obesità. Inoltre, sembra suggerire un andamento bidirezionale in questa relazione che potrebbe essere la </a:t>
            </a:r>
            <a:r>
              <a:rPr lang="it-IT" sz="2800" b="1" u="sng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causa del fallimento degli interventi di riduzione del peso</a:t>
            </a:r>
            <a:r>
              <a:rPr lang="it-IT" sz="2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. I risultati di questa revisione evidenziano l’importanza di un modello teorico in grado di considerare tutte le principali variabili di interesse, con l’obiettivo di </a:t>
            </a:r>
            <a:r>
              <a:rPr lang="it-IT" sz="2800" b="1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strutturare approcci integrati per risolvere i problemi di sovrappeso/obesità.</a:t>
            </a:r>
            <a:endParaRPr lang="it-IT" sz="28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3730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51758B-15F6-95FA-7900-3C20D76C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A975AF4-0C14-9D5D-7DEC-BE493AD0AC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36320" y="2164668"/>
            <a:ext cx="10119360" cy="181140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Esistono diversi fattori causali che caratterizzano l’obesità e pertanto è necessario  sviluppare un </a:t>
            </a:r>
            <a:r>
              <a:rPr kumimoji="0" lang="it-IT" altLang="it-IT" sz="36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modello integrato 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che tenga conto dei fattori neurobiologici, metabolici,  psicologici e socio-culturali nel processo di anamnesi/diagnosi e trattamento di questi pazienti.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558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F887C8-AD44-4273-497F-702B4B4F6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B764E38-6ECC-C250-6DDE-2136405686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1335" y="2743151"/>
            <a:ext cx="10709330" cy="298095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 In uno studio pilota abbiamo esplorato  con il test di Rorschach</a:t>
            </a:r>
            <a:r>
              <a:rPr lang="it-IT" altLang="it-IT" sz="2800" dirty="0">
                <a:solidFill>
                  <a:schemeClr val="tx1"/>
                </a:solidFill>
              </a:rPr>
              <a:t> (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con il metodo Comprehensive </a:t>
            </a:r>
            <a:r>
              <a:rPr kumimoji="0" lang="it-IT" altLang="it-IT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Exner</a:t>
            </a:r>
            <a:r>
              <a:rPr lang="it-IT" altLang="it-IT" sz="2800" dirty="0">
                <a:solidFill>
                  <a:schemeClr val="tx1"/>
                </a:solidFill>
              </a:rPr>
              <a:t>)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si sono evidenziate variabili statistiche salienti, utili a differenziare e confrontare diversi DCA in comorbilità con l'obesità, e a delineare chiaramente un piano di diagnosi, intervento e prognosi,  funzionale, in vista dell’intervento di chirurgia bariatrica;  in linea con le linee guida del SICOB. 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938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E0744C-3934-6414-1AC5-7487D0856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6322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80FA490-7DE2-9420-B17A-91865B69E8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18454" y="1675106"/>
            <a:ext cx="10895309" cy="517064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dati emersi dallo studio delle sintesi strutturali e delle costellazioni, hanno fornito informazioni circa: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presenza di uno </a:t>
            </a:r>
            <a:r>
              <a:rPr kumimoji="0" lang="it-IT" altLang="it-IT" sz="2800" b="1" i="0" u="sng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stile di coping 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caratterizzato  da </a:t>
            </a: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intense fluttuazioni emotive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che interferiscono con l'attività del pensiero, dell'attenzione e della concentrazione nei processi decisionali (M=0 </a:t>
            </a:r>
            <a:r>
              <a:rPr kumimoji="0" lang="it-IT" altLang="it-IT" sz="2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WSumC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&gt;3,5) e quindi orientato per il 55% dei soggetti all'</a:t>
            </a:r>
            <a:r>
              <a:rPr kumimoji="0" lang="it-IT" altLang="it-IT" sz="2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extratensione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per la restante parte all'</a:t>
            </a:r>
            <a:r>
              <a:rPr kumimoji="0" lang="it-IT" altLang="it-IT" sz="2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ambitendenza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(M= </a:t>
            </a:r>
            <a:r>
              <a:rPr kumimoji="0" lang="it-IT" altLang="it-IT" sz="2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WSumC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 </a:t>
            </a: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Basso rischio suicidario 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(S-CON &lt;8)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Area di stress e controllo degli impulsi che mostra una generale scarsa capacità Feedback</a:t>
            </a:r>
            <a:endParaRPr kumimoji="0" lang="it-IT" altLang="it-IT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172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440968-B04C-4D48-0691-DFDDA5566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9827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0FF10D-8962-6B48-E13A-E9D57DC297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80" y="2209213"/>
            <a:ext cx="10603940" cy="384273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- </a:t>
            </a: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Difficoltà a prendere decisioni 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e compiere azioni volte a far fronte a richieste interne o esterne,  legate ad organizzazioni di personalità immature, con tendenza ad evitare situazioni complesse  e scarsamente capaci di relazioni interpersonali (D&lt;0 ; </a:t>
            </a:r>
            <a:r>
              <a:rPr kumimoji="0" lang="it-IT" altLang="it-IT" sz="2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</a:rPr>
              <a:t>Adj.D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 -1 ; CDI&gt;3 ; Lambda&gt;0,99)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 - Frequenza di elevazione della variabile chiave CDI (&gt;3) indica possibile </a:t>
            </a: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incompetenza sociale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,  </a:t>
            </a: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problemi interpersonali e coping inefficace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800" dirty="0">
                <a:solidFill>
                  <a:srgbClr val="202124"/>
                </a:solidFill>
              </a:rPr>
              <a:t>-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 DEPI (&gt;5) indica un </a:t>
            </a: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trend depressivo 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e  un maggiore interesse clinico per l'area affettiva; presenza di disturbi dell'umore legati alle relazioni interpersonali e demoralizzazione generale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.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88760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69201B-2013-A2A0-AD28-F7D68904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Approccio integrato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BA8E6392-AA38-1223-7C26-F52AEC8AA7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50" y="2295749"/>
            <a:ext cx="9560459" cy="31687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9949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05D33-3AEC-9F24-A8E3-1F9E6DC07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2363607"/>
          </a:xfrm>
        </p:spPr>
        <p:txBody>
          <a:bodyPr>
            <a:normAutofit/>
          </a:bodyPr>
          <a:lstStyle/>
          <a:p>
            <a:r>
              <a:rPr lang="it-IT" sz="3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COME PREVENIRE LA RICADUTA </a:t>
            </a:r>
            <a:r>
              <a:rPr lang="it-IT" sz="36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DEI DEFICIT COGNITIVI </a:t>
            </a:r>
            <a:r>
              <a:rPr lang="it-IT" sz="3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SULLA COMPLIANCE DEL PAZIENTE NEL POST-OPERATORIO?</a:t>
            </a:r>
            <a:br>
              <a:rPr lang="it-IT" sz="3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</a:b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907303-E27A-CAE7-85CF-C0C15FAA8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061276"/>
            <a:ext cx="10058400" cy="4582732"/>
          </a:xfrm>
        </p:spPr>
        <p:txBody>
          <a:bodyPr/>
          <a:lstStyle/>
          <a:p>
            <a:br>
              <a:rPr lang="it-IT" sz="20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</a:br>
            <a:endParaRPr lang="it-IT" sz="20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it-IT" sz="36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Valutare la sfera cognitiva delle funzioni esecutive</a:t>
            </a:r>
          </a:p>
          <a:p>
            <a:pPr marL="0" indent="0">
              <a:buNone/>
            </a:pPr>
            <a:r>
              <a:rPr lang="it-IT" sz="36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nella fase </a:t>
            </a:r>
            <a:r>
              <a:rPr lang="it-IT" sz="3600" kern="100" dirty="0" err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pre</a:t>
            </a:r>
            <a:r>
              <a:rPr lang="it-IT" sz="3600" kern="100" dirty="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-operatoria</a:t>
            </a:r>
            <a:endParaRPr lang="it-IT" sz="36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it-IT" sz="3600" kern="100" dirty="0">
                <a:latin typeface="Calibri" panose="020F0502020204030204" pitchFamily="34" charset="0"/>
                <a:cs typeface="Calibri" panose="020F0502020204030204" pitchFamily="34" charset="0"/>
              </a:rPr>
              <a:t>Sviluppare modelli di intervento di riabilitazione cognitiva rinforzando le funzioni esecutive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3160805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7AFA04-19B0-CF02-E5E1-7FB7FC1E7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F6E8C5-DD5D-E6C0-9B63-60A84961F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Sembra quindi che l'obesità, in quanto condizione clinica critica, sia frequentemente  associata a tratti e organizzazioni di personalità caratterizzati da: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incompetenza sociale,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8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compromissione delle funzioni esecutive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interferenze in termini di capacità di pensiero, pianificazione e decisione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umore orientato alla depressione, emotività scarsamente controllata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8201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557C89-055E-FD79-C4AE-EC7AAB44B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240985-44A3-B892-1CC8-7A2C0294A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L'importanza di rilevare queste caratteristiche, consente di </a:t>
            </a:r>
            <a:r>
              <a:rPr kumimoji="0" lang="it-IT" altLang="it-IT" sz="3200" b="0" i="0" u="sng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orientare in modo più efficace il percorso post intervento </a:t>
            </a:r>
            <a: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contro la ripresa del peso,  attraverso: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aumento del senso di autoefficacia e strategie di coping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sviluppo di strategie per ritrovare un equilibrio emotivo-affettivo</a:t>
            </a:r>
            <a:r>
              <a:rPr lang="it-IT" altLang="it-IT" sz="32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cognitivo</a:t>
            </a:r>
            <a:endParaRPr kumimoji="0" lang="it-IT" altLang="it-IT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5783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A0CEA9-C1B3-E47C-A872-BBD013C7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0816"/>
          </a:xfrm>
        </p:spPr>
        <p:txBody>
          <a:bodyPr>
            <a:noAutofit/>
          </a:bodyPr>
          <a:lstStyle/>
          <a:p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Body mass and cognitive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decline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are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indirectly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associated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via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inflammation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among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aging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adults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. K.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Bourassa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et al. Brain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Behav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Immun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. 2016 Sep 19. pii: S0889-1591(16)30432-9. </a:t>
            </a:r>
            <a:r>
              <a:rPr lang="it-IT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doi</a:t>
            </a:r>
            <a: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: 10.1016/j.bbi.2016.09.023.</a:t>
            </a:r>
            <a:br>
              <a:rPr lang="it-IT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</a:br>
            <a:endParaRPr lang="it-IT" sz="2000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9AB0681-3F04-4B89-3F07-91FE22EA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247419"/>
            <a:ext cx="10433459" cy="5215373"/>
          </a:xfrm>
        </p:spPr>
        <p:txBody>
          <a:bodyPr>
            <a:noAutofit/>
          </a:bodyPr>
          <a:lstStyle/>
          <a:p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Nonostante le associazioni indipendenti stabilite tra una </a:t>
            </a:r>
            <a:r>
              <a:rPr lang="it-IT" sz="2400" b="1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maggiore massa corporea</a:t>
            </a:r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, </a:t>
            </a:r>
            <a:r>
              <a:rPr lang="it-IT" sz="2400" b="1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aumento</a:t>
            </a:r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it-IT" sz="2400" b="1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dell’infiammazione e declino cognitivo</a:t>
            </a:r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, nessuna ricerca precedente allo studio citato ha esplorato se i marcatori dell’infiammazione sistemica potessero mediare l'associazione tra </a:t>
            </a:r>
            <a:r>
              <a:rPr lang="it-IT" sz="2400" b="1" u="sng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massa corporea </a:t>
            </a:r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 e cambiamenti nel </a:t>
            </a:r>
            <a:r>
              <a:rPr lang="it-IT" sz="2400" b="1" u="sng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funzionamento cognitivo.</a:t>
            </a:r>
          </a:p>
          <a:p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Dallo studio è emerso che, in relazione all’età cronologica, una </a:t>
            </a:r>
            <a:r>
              <a:rPr lang="it-IT" sz="2400" b="1" u="sng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variazione della massa iniziale</a:t>
            </a:r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 di 1 Ds sarebbe associata a circa </a:t>
            </a:r>
            <a:r>
              <a:rPr lang="it-IT" sz="2400" b="1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2,22 mesi di </a:t>
            </a:r>
            <a:r>
              <a:rPr lang="it-IT" sz="2400" b="1" u="sng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declino cognitivo</a:t>
            </a:r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, mentre una </a:t>
            </a:r>
            <a:r>
              <a:rPr lang="it-IT" sz="2400" b="1" u="sng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variazione di 1 Ds della </a:t>
            </a:r>
            <a:r>
              <a:rPr lang="it-IT" sz="2400" b="1" u="sng" dirty="0" err="1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Pcr</a:t>
            </a:r>
            <a:r>
              <a:rPr lang="it-IT" sz="2400" b="1" u="sng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corrisponderebbe a </a:t>
            </a:r>
            <a:r>
              <a:rPr lang="it-IT" sz="2400" b="1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circa 2 anni di </a:t>
            </a:r>
            <a:r>
              <a:rPr lang="it-IT" sz="2400" b="1" u="sng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declino cognitivo</a:t>
            </a:r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Secondo l’autore dello studio “anche se questi effetti sono minimi, sono comunque clinicamente significativi” , non bisogna solo </a:t>
            </a:r>
            <a:r>
              <a:rPr lang="it-IT" sz="2400" u="sng" dirty="0">
                <a:solidFill>
                  <a:srgbClr val="333333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considerare il sovrappeso e l’obesità in relazione alla salute fisica ma anche in relazione alla salute mentale, affrontando il declino cognitivo.</a:t>
            </a:r>
            <a:br>
              <a:rPr lang="it-IT" sz="2400" dirty="0">
                <a:solidFill>
                  <a:srgbClr val="333333"/>
                </a:solidFill>
                <a:effectLst/>
                <a:ea typeface="Aptos" panose="020B0004020202020204" pitchFamily="34" charset="0"/>
              </a:rPr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2652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D92AC3-CF14-9AFB-F5B2-E58F7A74D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28E8C2-0726-CE2B-906D-E1D1FE34E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Il mantenimento dell’Obesità</a:t>
            </a:r>
            <a:r>
              <a:rPr lang="it-IT" sz="24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e delle </a:t>
            </a:r>
            <a:r>
              <a:rPr lang="it-IT" sz="2400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abbuffate</a:t>
            </a:r>
            <a:r>
              <a:rPr lang="it-IT" sz="24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sono spesso dovuti a fattori cognitivi ed emotivi che sfuggono alla consapevolezza del soggetto, tra questi troviamo un’alta sensibilità al </a:t>
            </a:r>
            <a:r>
              <a:rPr lang="it-IT" sz="2400" b="1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potere gratificante del cibo</a:t>
            </a:r>
            <a:r>
              <a:rPr lang="it-IT" sz="24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b="1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scarsa pianificazione e flessibilità cognitiva</a:t>
            </a:r>
            <a:r>
              <a:rPr lang="it-IT" sz="24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it-IT" sz="2400" b="1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l’incapacità nel regolare le proprie emozioni.</a:t>
            </a:r>
            <a:r>
              <a:rPr lang="it-IT" sz="24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4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La letteratura recente sulla ricompensa e sensibilità alla ricompensa suggerisce l’esistenza di una </a:t>
            </a:r>
            <a:r>
              <a:rPr lang="it-IT" sz="2400" b="1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alterazione dopaminergica</a:t>
            </a:r>
            <a:r>
              <a:rPr lang="it-IT" sz="24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, in particolare a livello </a:t>
            </a:r>
            <a:r>
              <a:rPr lang="it-IT" sz="2400" b="1" u="sng" kern="0" dirty="0" err="1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mesolimbico</a:t>
            </a:r>
            <a:r>
              <a:rPr lang="it-IT" sz="24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, che potrebbe spiegare sia disturbi da uso di sostanza sia la propensione a mangiare in eccesso e ad ingrassare (Devlin M. J., 2007).</a:t>
            </a:r>
            <a:endParaRPr lang="it-IT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790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93B849-057E-B610-966C-39865C30D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z="4100" b="1" u="sng" kern="1200" spc="-50" baseline="0" dirty="0">
                <a:effectLst/>
                <a:latin typeface="+mn-lt"/>
                <a:ea typeface="+mj-ea"/>
                <a:cs typeface="+mj-cs"/>
              </a:rPr>
              <a:t>circuito neurale: striato ventrale, l’amigdala, il mesencefalo e la regione </a:t>
            </a:r>
            <a:r>
              <a:rPr lang="it-IT" sz="4100" b="1" u="sng" kern="1200" spc="-50" baseline="0" dirty="0" err="1">
                <a:effectLst/>
                <a:latin typeface="+mn-lt"/>
                <a:ea typeface="+mj-ea"/>
                <a:cs typeface="+mj-cs"/>
              </a:rPr>
              <a:t>orbitofrontale</a:t>
            </a:r>
            <a:r>
              <a:rPr lang="it-IT" sz="4100" b="1" u="sng" kern="1200" spc="-50" baseline="0" dirty="0">
                <a:effectLst/>
                <a:latin typeface="+mn-lt"/>
                <a:ea typeface="+mj-ea"/>
                <a:cs typeface="+mj-cs"/>
              </a:rPr>
              <a:t> </a:t>
            </a:r>
            <a:endParaRPr lang="it-IT" sz="4100" b="1" kern="1200" spc="-50" baseline="0" dirty="0">
              <a:latin typeface="+mn-lt"/>
              <a:ea typeface="+mj-ea"/>
              <a:cs typeface="+mj-cs"/>
            </a:endParaRPr>
          </a:p>
        </p:txBody>
      </p:sp>
      <p:pic>
        <p:nvPicPr>
          <p:cNvPr id="5" name="Segnaposto contenuto 4" descr="Immagine che contiene testo, schermata, Cervello&#10;&#10;Descrizione generata automaticamente">
            <a:extLst>
              <a:ext uri="{FF2B5EF4-FFF2-40B4-BE49-F238E27FC236}">
                <a16:creationId xmlns:a16="http://schemas.microsoft.com/office/drawing/2014/main" id="{BEC2BD71-32D8-13B9-BB31-732D9FCB264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097280" y="2257335"/>
            <a:ext cx="4639736" cy="3475323"/>
          </a:xfrm>
          <a:noFill/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DE6AF46D-34A5-1893-5B11-32DCD48E6CF8}"/>
              </a:ext>
            </a:extLst>
          </p:cNvPr>
          <p:cNvSpPr txBox="1"/>
          <p:nvPr/>
        </p:nvSpPr>
        <p:spPr>
          <a:xfrm>
            <a:off x="6096000" y="1841936"/>
            <a:ext cx="5729207" cy="499281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marL="266700" indent="-266700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Tramite l’uso di risonanza magnetica funzionale -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fMRI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– è stato evidenziato come la vista di cibi allettanti corrisponda </a:t>
            </a:r>
            <a:r>
              <a:rPr lang="it-IT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all’attivazione di un circuito neurale che include lo striato ventrale, l’amigdala, il mesencefalo e la regione </a:t>
            </a:r>
            <a:r>
              <a:rPr lang="it-IT" sz="2400" b="1" u="sng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orbitofrontale</a:t>
            </a:r>
            <a:r>
              <a:rPr lang="it-IT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 come questo abbia un ruolo rilevante nella scelta della qualità e quantità di cibo da ingerire, in quanto ampiamente coinvolto nei meccanismi di ricompensa alimentare.</a:t>
            </a:r>
          </a:p>
        </p:txBody>
      </p:sp>
    </p:spTree>
    <p:extLst>
      <p:ext uri="{BB962C8B-B14F-4D97-AF65-F5344CB8AC3E}">
        <p14:creationId xmlns:p14="http://schemas.microsoft.com/office/powerpoint/2010/main" val="280870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B0BD96-9F4B-4FD7-502D-E3316B42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incapacità di posticipare la gratificazione immediata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D4B6A4-89E4-30C5-D2E4-DEBEAD204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014781"/>
            <a:ext cx="10058400" cy="4556616"/>
          </a:xfrm>
        </p:spPr>
        <p:txBody>
          <a:bodyPr>
            <a:normAutofit lnSpcReduction="10000"/>
          </a:bodyPr>
          <a:lstStyle/>
          <a:p>
            <a:r>
              <a:rPr lang="it-IT" b="1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incapacità di posticipare la gratificazione immediata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, a cui si aggiungono </a:t>
            </a:r>
            <a:r>
              <a:rPr lang="it-IT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difficoltà di pianificazione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it-IT" b="1" u="none" strike="noStrike" kern="0" dirty="0" err="1">
                <a:solidFill>
                  <a:schemeClr val="tx1"/>
                </a:solidFill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problem</a:t>
            </a:r>
            <a:r>
              <a:rPr lang="it-IT" b="1" u="none" strike="noStrike" kern="0" dirty="0">
                <a:solidFill>
                  <a:schemeClr val="tx1"/>
                </a:solidFill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solving</a:t>
            </a:r>
            <a:r>
              <a:rPr lang="it-IT" b="1" kern="0" dirty="0">
                <a:solidFill>
                  <a:schemeClr val="tx1"/>
                </a:solidFill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e una </a:t>
            </a:r>
            <a:r>
              <a:rPr lang="it-IT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minore flessibilità cognitiva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it-IT" kern="0" dirty="0" err="1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Boeka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 A.T et al., 2008).</a:t>
            </a:r>
          </a:p>
          <a:p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La </a:t>
            </a:r>
            <a:r>
              <a:rPr lang="it-IT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pianificazione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può essere intesa come la capacità di definire gli step che guidano e orientano i comportamenti o come l’attività simbolica che prefigura la sequenza di azioni necessarie al raggiungimento dell’obiettivo (Sannio et Al., 2006). </a:t>
            </a:r>
            <a:r>
              <a:rPr lang="it-IT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Se questa è carente, conseguentemente limitate saranno le possibilità di </a:t>
            </a:r>
            <a:r>
              <a:rPr lang="it-IT" u="sng" kern="0" dirty="0" err="1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it-IT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 solving a cui il soggetto può attingere nel momento in cui si verifica un imprevisto.</a:t>
            </a:r>
            <a:endParaRPr lang="it-IT" u="sng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Una scarsa</a:t>
            </a:r>
            <a:r>
              <a:rPr lang="it-IT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flessibilità cognitiva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potrebbe essere associata a difficoltà nello stabilire nuovi pattern di comportamento nelle attività riguardanti il cibo, aumentando la probabilità di alimentazione incontrollata o eccessiva. </a:t>
            </a:r>
            <a:r>
              <a:rPr lang="it-IT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Una rigidità cognitiva 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associata a </a:t>
            </a:r>
            <a:r>
              <a:rPr lang="it-IT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difficoltà nello </a:t>
            </a:r>
            <a:r>
              <a:rPr lang="it-IT" b="1" kern="0" dirty="0" err="1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shifting</a:t>
            </a:r>
            <a:r>
              <a:rPr lang="it-IT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 attentivo 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potrebbe essere alla base della </a:t>
            </a:r>
            <a:r>
              <a:rPr lang="it-IT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difficoltà nel ridirezionare il fuoco attentivo da stimoli alimentari 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ad altre attività e potrebbe spiegare la tendenza a </a:t>
            </a:r>
            <a:r>
              <a:rPr lang="it-IT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smettere di mangiare solo quando viene avvertita la sensazione fisica di disagio per l’eccessivo cibo ingerito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kern="0" dirty="0" err="1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Boeka</a:t>
            </a:r>
            <a:r>
              <a:rPr lang="it-IT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 A.T et al., 2008).</a:t>
            </a:r>
            <a:endParaRPr lang="it-IT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1199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F0273C-B2B7-5616-8F2B-747020BC9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Deficit delle </a:t>
            </a:r>
            <a:r>
              <a:rPr lang="it-IT" sz="4800" strike="noStrike" kern="0" dirty="0">
                <a:solidFill>
                  <a:schemeClr val="tx1"/>
                </a:solidFill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funzioni esecutive</a:t>
            </a:r>
            <a:r>
              <a:rPr lang="it-IT" sz="4800" kern="0" dirty="0">
                <a:solidFill>
                  <a:schemeClr val="tx1"/>
                </a:solidFill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B8FE4F-1AB7-E632-1870-2FE2372DF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8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Nel comprendere i meccanismi che favoriscono il </a:t>
            </a:r>
            <a:r>
              <a:rPr lang="it-IT" sz="1800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mantenimento dell’obesità</a:t>
            </a:r>
            <a:r>
              <a:rPr lang="it-IT" sz="18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, le condotte alimentari disinibite e maggiori </a:t>
            </a:r>
            <a:r>
              <a:rPr lang="it-IT" sz="1800" kern="0" dirty="0" err="1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craving</a:t>
            </a:r>
            <a:r>
              <a:rPr lang="it-IT" sz="18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 di cibo potrebbero essere spiegati anche da </a:t>
            </a:r>
            <a:r>
              <a:rPr lang="it-IT" sz="1800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deficit a livello di </a:t>
            </a:r>
            <a:r>
              <a:rPr lang="it-IT" sz="1800" b="1" u="none" strike="noStrike" kern="0" dirty="0">
                <a:solidFill>
                  <a:schemeClr val="tx1"/>
                </a:solidFill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funzioni esecutive</a:t>
            </a:r>
            <a:r>
              <a:rPr lang="it-IT" sz="1800" b="1" kern="0" dirty="0">
                <a:solidFill>
                  <a:schemeClr val="tx1"/>
                </a:solidFill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sz="18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(Spinella et al., 2004), </a:t>
            </a:r>
            <a:r>
              <a:rPr lang="it-IT" sz="1800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un complesso sistema di competenze cruciali nella organizzazione, pianificazione ed integrazione di diversi processi cognitivi. </a:t>
            </a:r>
          </a:p>
          <a:p>
            <a:r>
              <a:rPr lang="it-IT" sz="18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Le </a:t>
            </a:r>
            <a:r>
              <a:rPr lang="it-IT" sz="1800" b="1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funzioni esecutive</a:t>
            </a:r>
            <a:r>
              <a:rPr lang="it-IT" sz="18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 sono implicate nella capacità di </a:t>
            </a:r>
            <a:r>
              <a:rPr lang="it-IT" sz="1800" b="1" u="sng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regolazione dei comportamenti impulsivi</a:t>
            </a:r>
            <a:r>
              <a:rPr lang="it-IT" sz="18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. Se è presente un deficit a questo livello, il processo decisionale potrebbe essere maggiormente influenzato da vantaggi diretti - cibo appetitoso – piuttosto che dai benefici legati al raggiungimento di obiettivi a lungo termine – non accumulare ulteriore peso – (</a:t>
            </a:r>
            <a:r>
              <a:rPr lang="it-IT" sz="1800" kern="0" dirty="0" err="1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Duchesne</a:t>
            </a:r>
            <a:r>
              <a:rPr lang="it-IT" sz="1800" kern="0" dirty="0">
                <a:effectLst/>
                <a:latin typeface="var(--family-p)"/>
                <a:ea typeface="Times New Roman" panose="02020603050405020304" pitchFamily="18" charset="0"/>
                <a:cs typeface="Times New Roman" panose="02020603050405020304" pitchFamily="18" charset="0"/>
              </a:rPr>
              <a:t> M. et al., 2010).</a:t>
            </a:r>
            <a:endParaRPr lang="it-IT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6060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0D2779-86DD-E2D7-1246-BBA6EF7BE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FUNZIONI ESECUTIVE</a:t>
            </a:r>
          </a:p>
        </p:txBody>
      </p:sp>
      <p:pic>
        <p:nvPicPr>
          <p:cNvPr id="5" name="Segnaposto contenuto 4" descr="Immagine che contiene testo, Cervello, schermata&#10;&#10;Descrizione generata automaticamente">
            <a:extLst>
              <a:ext uri="{FF2B5EF4-FFF2-40B4-BE49-F238E27FC236}">
                <a16:creationId xmlns:a16="http://schemas.microsoft.com/office/drawing/2014/main" id="{EF2D4BBF-1C03-D78F-FFA5-8A3003449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93" y="1737360"/>
            <a:ext cx="5841258" cy="4978750"/>
          </a:xfrm>
        </p:spPr>
      </p:pic>
    </p:spTree>
    <p:extLst>
      <p:ext uri="{BB962C8B-B14F-4D97-AF65-F5344CB8AC3E}">
        <p14:creationId xmlns:p14="http://schemas.microsoft.com/office/powerpoint/2010/main" val="3684956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C5163B-7860-3243-EDA0-E44C1342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9054"/>
          </a:xfrm>
        </p:spPr>
        <p:txBody>
          <a:bodyPr/>
          <a:lstStyle/>
          <a:p>
            <a:r>
              <a:rPr lang="it-IT" dirty="0"/>
              <a:t>LE FUNZIONI ESECUTIVE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875040-EB6E-AE74-AA7D-729588770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1175659"/>
            <a:ext cx="10058400" cy="5203370"/>
          </a:xfrm>
        </p:spPr>
        <p:txBody>
          <a:bodyPr>
            <a:noAutofit/>
          </a:bodyPr>
          <a:lstStyle/>
          <a:p>
            <a:r>
              <a:rPr lang="it-IT" sz="2800" dirty="0"/>
              <a:t>Il termine "funzioni esecutive" si riferisce ad un </a:t>
            </a:r>
            <a:r>
              <a:rPr lang="it-IT" sz="2800" b="1" u="sng" dirty="0"/>
              <a:t>insieme di processi cognitivi superiori sostenuti dai lobi frontali</a:t>
            </a:r>
            <a:r>
              <a:rPr lang="it-IT" sz="2800" dirty="0"/>
              <a:t>, che partecipano alla regolazione di numerosi aspetti del comportamento adattivo all’ambiente in situazioni complesse e in contesti non abituali. Si riferisce, in particolare, ad una serie di abilità cognitive quali:</a:t>
            </a:r>
          </a:p>
          <a:p>
            <a:r>
              <a:rPr lang="it-IT" sz="2800" dirty="0"/>
              <a:t> • Working </a:t>
            </a:r>
            <a:r>
              <a:rPr lang="it-IT" sz="2800" dirty="0" err="1"/>
              <a:t>memory</a:t>
            </a:r>
            <a:r>
              <a:rPr lang="it-IT" sz="2800" dirty="0"/>
              <a:t> • Inibizione di risposte automatiche</a:t>
            </a:r>
          </a:p>
          <a:p>
            <a:r>
              <a:rPr lang="it-IT" sz="2800" dirty="0"/>
              <a:t> • Flessibilità cognitiva • Pianificazione</a:t>
            </a:r>
          </a:p>
          <a:p>
            <a:r>
              <a:rPr lang="it-IT" sz="2800" dirty="0"/>
              <a:t> • </a:t>
            </a:r>
            <a:r>
              <a:rPr lang="it-IT" sz="2800" dirty="0" err="1"/>
              <a:t>Problem</a:t>
            </a:r>
            <a:r>
              <a:rPr lang="it-IT" sz="2800" dirty="0"/>
              <a:t> solving • Comportamento strategico </a:t>
            </a:r>
          </a:p>
          <a:p>
            <a:r>
              <a:rPr lang="it-IT" sz="2800" dirty="0"/>
              <a:t>• Automonitoraggio • Ragionamento astratto </a:t>
            </a:r>
          </a:p>
          <a:p>
            <a:r>
              <a:rPr lang="it-IT" sz="2800" dirty="0"/>
              <a:t>• </a:t>
            </a:r>
            <a:r>
              <a:rPr lang="it-IT" sz="2800" dirty="0" err="1"/>
              <a:t>Decision</a:t>
            </a:r>
            <a:r>
              <a:rPr lang="it-IT" sz="2800" dirty="0"/>
              <a:t> making • Capacità di giudizio</a:t>
            </a:r>
          </a:p>
        </p:txBody>
      </p:sp>
    </p:spTree>
    <p:extLst>
      <p:ext uri="{BB962C8B-B14F-4D97-AF65-F5344CB8AC3E}">
        <p14:creationId xmlns:p14="http://schemas.microsoft.com/office/powerpoint/2010/main" val="20345953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741</TotalTime>
  <Words>2164</Words>
  <Application>Microsoft Office PowerPoint</Application>
  <PresentationFormat>Widescreen</PresentationFormat>
  <Paragraphs>100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8" baseType="lpstr">
      <vt:lpstr>Aptos</vt:lpstr>
      <vt:lpstr>Arial</vt:lpstr>
      <vt:lpstr>Calibri</vt:lpstr>
      <vt:lpstr>inherit</vt:lpstr>
      <vt:lpstr>Lato</vt:lpstr>
      <vt:lpstr>Times New Roman</vt:lpstr>
      <vt:lpstr>var(--family-p)</vt:lpstr>
      <vt:lpstr>Wingdings</vt:lpstr>
      <vt:lpstr>RetrospectVTI</vt:lpstr>
      <vt:lpstr>OBESITÀ E DEFICIT COGNITIVI COME OBIETTIVARLI E PREVENIRE LA LORO RICADUTA SULLA COMPLIANCE DEL PAZIENTE NEL POST-OPERATORIO? </vt:lpstr>
      <vt:lpstr>OBESITÀ E DEFICIT COGNITIVI</vt:lpstr>
      <vt:lpstr>Body mass and cognitive decline are indirectly associated via inflammation among aging adults. K. Bourassa et al. Brain Behav Immun. 2016 Sep 19. pii: S0889-1591(16)30432-9. doi: 10.1016/j.bbi.2016.09.023. </vt:lpstr>
      <vt:lpstr>Presentazione standard di PowerPoint</vt:lpstr>
      <vt:lpstr>circuito neurale: striato ventrale, l’amigdala, il mesencefalo e la regione orbitofrontale </vt:lpstr>
      <vt:lpstr>incapacità di posticipare la gratificazione immediata</vt:lpstr>
      <vt:lpstr>Deficit delle funzioni esecutive </vt:lpstr>
      <vt:lpstr>LE FUNZIONI ESECUTIVE</vt:lpstr>
      <vt:lpstr>LE FUNZIONI ESECUTIVE</vt:lpstr>
      <vt:lpstr>Come obiettivare i deficit cognitivi</vt:lpstr>
      <vt:lpstr>I test per valutare l’inibizione </vt:lpstr>
      <vt:lpstr>     test per valutare l’aggiornamento di memoria di lavoro </vt:lpstr>
      <vt:lpstr> I test per valutare la flessibilità cognitiva </vt:lpstr>
      <vt:lpstr>Non esiste una sola “sindrome disesecutiva”</vt:lpstr>
      <vt:lpstr>Compromissione delle capacità cognitive</vt:lpstr>
      <vt:lpstr>       Deficit cognitivi La loro eterogeneità impone l’utilizzo di strumenti specifici e differenziati per i diversi tipi di processi coinvolti. </vt:lpstr>
      <vt:lpstr>Presentazione standard di PowerPoint</vt:lpstr>
      <vt:lpstr>Favieri F, Forte G and Casagrande M (2019) The Executive Functions in Overweight and Obesity: A Systematic Review of Neuropsychological Cross-Sectional and Longitudinal Studies. Front. Psychol. 10:2126. doi: 10.3389/fpsyg.2019.02126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Approccio integrato</vt:lpstr>
      <vt:lpstr>COME PREVENIRE LA RICADUTA DEI DEFICIT COGNITIVI SULLA COMPLIANCE DEL PAZIENTE NEL POST-OPERATORIO? </vt:lpstr>
      <vt:lpstr>Presentazione standard di PowerPoint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Diana Galletta</cp:lastModifiedBy>
  <cp:revision>23</cp:revision>
  <dcterms:created xsi:type="dcterms:W3CDTF">2022-02-27T17:36:31Z</dcterms:created>
  <dcterms:modified xsi:type="dcterms:W3CDTF">2024-05-17T19:47:06Z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